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4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49A"/>
    <a:srgbClr val="9BE9C9"/>
    <a:srgbClr val="FFE593"/>
    <a:srgbClr val="2AE725"/>
    <a:srgbClr val="CE4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4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наблюдения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PIIANP (хрящ)</c:v>
                </c:pt>
                <c:pt idx="1">
                  <c:v>Агрекан (хрящ)</c:v>
                </c:pt>
                <c:pt idx="2">
                  <c:v>PINP (кость)</c:v>
                </c:pt>
                <c:pt idx="3">
                  <c:v>VEGF (микроциркуляция)</c:v>
                </c:pt>
                <c:pt idx="4">
                  <c:v>FGF(микроциркуляция)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250</c:v>
                </c:pt>
                <c:pt idx="1">
                  <c:v>350</c:v>
                </c:pt>
                <c:pt idx="2">
                  <c:v>170</c:v>
                </c:pt>
                <c:pt idx="3">
                  <c:v>300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A-406E-83D1-5B1E2522C5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контроля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PIIANP (хрящ)</c:v>
                </c:pt>
                <c:pt idx="1">
                  <c:v>Агрекан (хрящ)</c:v>
                </c:pt>
                <c:pt idx="2">
                  <c:v>PINP (кость)</c:v>
                </c:pt>
                <c:pt idx="3">
                  <c:v>VEGF (микроциркуляция)</c:v>
                </c:pt>
                <c:pt idx="4">
                  <c:v>FGF(микроциркуляция)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EA-406E-83D1-5B1E2522C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128832"/>
        <c:axId val="35130368"/>
        <c:axId val="0"/>
      </c:bar3DChart>
      <c:catAx>
        <c:axId val="3512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130368"/>
        <c:crosses val="autoZero"/>
        <c:auto val="1"/>
        <c:lblAlgn val="ctr"/>
        <c:lblOffset val="100"/>
        <c:noMultiLvlLbl val="0"/>
      </c:catAx>
      <c:valAx>
        <c:axId val="3513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1288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наблюдения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PIIANP (хрящ)</c:v>
                </c:pt>
                <c:pt idx="1">
                  <c:v>Агрекан (хрящ)</c:v>
                </c:pt>
                <c:pt idx="2">
                  <c:v>PINP (кость)</c:v>
                </c:pt>
                <c:pt idx="3">
                  <c:v>VEGF (микроциркуляция)</c:v>
                </c:pt>
                <c:pt idx="4">
                  <c:v>FGF(микроциркуляция)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</c:v>
                </c:pt>
                <c:pt idx="1">
                  <c:v>170</c:v>
                </c:pt>
                <c:pt idx="2">
                  <c:v>270</c:v>
                </c:pt>
                <c:pt idx="3">
                  <c:v>1000</c:v>
                </c:pt>
                <c:pt idx="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7-4E95-96F8-8320245B73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контроля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PIIANP (хрящ)</c:v>
                </c:pt>
                <c:pt idx="1">
                  <c:v>Агрекан (хрящ)</c:v>
                </c:pt>
                <c:pt idx="2">
                  <c:v>PINP (кость)</c:v>
                </c:pt>
                <c:pt idx="3">
                  <c:v>VEGF (микроциркуляция)</c:v>
                </c:pt>
                <c:pt idx="4">
                  <c:v>FGF(микроциркуляция)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7-4E95-96F8-8320245B7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399936"/>
        <c:axId val="35405824"/>
        <c:axId val="0"/>
      </c:bar3DChart>
      <c:catAx>
        <c:axId val="3539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405824"/>
        <c:crosses val="autoZero"/>
        <c:auto val="1"/>
        <c:lblAlgn val="ctr"/>
        <c:lblOffset val="100"/>
        <c:noMultiLvlLbl val="0"/>
      </c:catAx>
      <c:valAx>
        <c:axId val="3540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3999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наблюдения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PIIANP (хрящ)</c:v>
                </c:pt>
                <c:pt idx="1">
                  <c:v>Агрекан (хрящ)</c:v>
                </c:pt>
                <c:pt idx="2">
                  <c:v>PINP (кость)</c:v>
                </c:pt>
                <c:pt idx="3">
                  <c:v>VEGF (микроциркуляция)</c:v>
                </c:pt>
                <c:pt idx="4">
                  <c:v>FGF(микроциркуляция)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</c:v>
                </c:pt>
                <c:pt idx="1">
                  <c:v>150</c:v>
                </c:pt>
                <c:pt idx="2">
                  <c:v>340</c:v>
                </c:pt>
                <c:pt idx="3">
                  <c:v>300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F-4471-AB5A-C6CDE8245E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контроля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PIIANP (хрящ)</c:v>
                </c:pt>
                <c:pt idx="1">
                  <c:v>Агрекан (хрящ)</c:v>
                </c:pt>
                <c:pt idx="2">
                  <c:v>PINP (кость)</c:v>
                </c:pt>
                <c:pt idx="3">
                  <c:v>VEGF (микроциркуляция)</c:v>
                </c:pt>
                <c:pt idx="4">
                  <c:v>FGF(микроциркуляция)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F-4471-AB5A-C6CDE8245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875840"/>
        <c:axId val="35885824"/>
        <c:axId val="0"/>
      </c:bar3DChart>
      <c:catAx>
        <c:axId val="3587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885824"/>
        <c:crosses val="autoZero"/>
        <c:auto val="1"/>
        <c:lblAlgn val="ctr"/>
        <c:lblOffset val="100"/>
        <c:noMultiLvlLbl val="0"/>
      </c:catAx>
      <c:valAx>
        <c:axId val="3588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875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06F29-8C02-46D2-89B0-BD4333F45A8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25B145-1B5E-4A13-9CA6-C7A6D2821792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Болезни с  генетической/врожденной предрасположенностью  — дисплазия тазобедренных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суставов (подвывих, вывих)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1B4CE8-82F4-4937-8048-9ADFB5E55F4B}" type="parTrans" cxnId="{62628FAE-E6B4-4EAC-BAC5-D14B58289E8D}">
      <dgm:prSet/>
      <dgm:spPr/>
      <dgm:t>
        <a:bodyPr/>
        <a:lstStyle/>
        <a:p>
          <a:endParaRPr lang="ru-RU"/>
        </a:p>
      </dgm:t>
    </dgm:pt>
    <dgm:pt modelId="{AAE17D26-9872-41B1-AE78-FDC77A73AB99}" type="sibTrans" cxnId="{62628FAE-E6B4-4EAC-BAC5-D14B58289E8D}">
      <dgm:prSet/>
      <dgm:spPr/>
      <dgm:t>
        <a:bodyPr/>
        <a:lstStyle/>
        <a:p>
          <a:endParaRPr lang="ru-RU"/>
        </a:p>
      </dgm:t>
    </dgm:pt>
    <dgm:pt modelId="{A280EFD8-7182-4D87-975F-A70523E35E1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Болезни, приобретенные в  период роста,  —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болезнь </a:t>
          </a:r>
          <a:r>
            <a:rPr lang="ru-RU" sz="14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Легга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Кальве – </a:t>
          </a:r>
          <a:r>
            <a:rPr lang="ru-RU" sz="14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Пертеса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(БЛКП), </a:t>
          </a:r>
          <a:r>
            <a:rPr lang="ru-RU" sz="14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варусная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деформация шейки бедра (</a:t>
          </a:r>
          <a:r>
            <a:rPr lang="ru-RU" sz="14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coxa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vara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CCE665-5E50-4C44-9484-E1DF7486BBC5}" type="parTrans" cxnId="{02895773-B738-41E7-AA6B-6EFEB7534E4A}">
      <dgm:prSet/>
      <dgm:spPr/>
      <dgm:t>
        <a:bodyPr/>
        <a:lstStyle/>
        <a:p>
          <a:endParaRPr lang="ru-RU"/>
        </a:p>
      </dgm:t>
    </dgm:pt>
    <dgm:pt modelId="{0A6BD1E3-5822-47A6-AD92-B8141771DD9B}" type="sibTrans" cxnId="{02895773-B738-41E7-AA6B-6EFEB7534E4A}">
      <dgm:prSet/>
      <dgm:spPr/>
      <dgm:t>
        <a:bodyPr/>
        <a:lstStyle/>
        <a:p>
          <a:endParaRPr lang="ru-RU"/>
        </a:p>
      </dgm:t>
    </dgm:pt>
    <dgm:pt modelId="{B39B7FC1-53A6-4F7B-B312-5748AE360E05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Болезни травматической природы  — юношеский </a:t>
          </a:r>
          <a:r>
            <a:rPr lang="ru-RU" sz="14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эпифизеолиз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головки бедренной кости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(ЮЭГБК)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9F9D3E-3F98-4ECB-A6D8-F0B70BCBFE07}" type="parTrans" cxnId="{D2F41279-6150-4A77-AE14-B66842D14AA2}">
      <dgm:prSet/>
      <dgm:spPr/>
      <dgm:t>
        <a:bodyPr/>
        <a:lstStyle/>
        <a:p>
          <a:endParaRPr lang="ru-RU"/>
        </a:p>
      </dgm:t>
    </dgm:pt>
    <dgm:pt modelId="{4131CB01-29EA-42FD-97C1-6AFCC7A8FED0}" type="sibTrans" cxnId="{D2F41279-6150-4A77-AE14-B66842D14AA2}">
      <dgm:prSet/>
      <dgm:spPr/>
      <dgm:t>
        <a:bodyPr/>
        <a:lstStyle/>
        <a:p>
          <a:endParaRPr lang="ru-RU"/>
        </a:p>
      </dgm:t>
    </dgm:pt>
    <dgm:pt modelId="{FCE86F8E-B4A2-4B7C-B9FC-41CB2E8FD226}" type="pres">
      <dgm:prSet presAssocID="{D2906F29-8C02-46D2-89B0-BD4333F45A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99E20F-7777-465D-B25B-D858BD5177B9}" type="pres">
      <dgm:prSet presAssocID="{3B25B145-1B5E-4A13-9CA6-C7A6D2821792}" presName="node" presStyleLbl="node1" presStyleIdx="0" presStyleCnt="3" custScaleX="96590" custScaleY="99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D3052-D78A-4518-B68F-B7CE924B40F1}" type="pres">
      <dgm:prSet presAssocID="{AAE17D26-9872-41B1-AE78-FDC77A73AB99}" presName="sibTrans" presStyleCnt="0"/>
      <dgm:spPr/>
    </dgm:pt>
    <dgm:pt modelId="{BE94A9FE-1637-42E8-AF1B-71AD42B38A2D}" type="pres">
      <dgm:prSet presAssocID="{A280EFD8-7182-4D87-975F-A70523E35E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32B92-7B65-453B-BE3A-0E15BD2A2D25}" type="pres">
      <dgm:prSet presAssocID="{0A6BD1E3-5822-47A6-AD92-B8141771DD9B}" presName="sibTrans" presStyleCnt="0"/>
      <dgm:spPr/>
    </dgm:pt>
    <dgm:pt modelId="{DB22960C-C6A8-45B3-8851-710E8131920B}" type="pres">
      <dgm:prSet presAssocID="{B39B7FC1-53A6-4F7B-B312-5748AE360E0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61589-7B81-465D-8725-C9E6AFA00AC1}" type="presOf" srcId="{3B25B145-1B5E-4A13-9CA6-C7A6D2821792}" destId="{D699E20F-7777-465D-B25B-D858BD5177B9}" srcOrd="0" destOrd="0" presId="urn:microsoft.com/office/officeart/2005/8/layout/hList6"/>
    <dgm:cxn modelId="{14B91F40-9F09-4BB6-ABDD-32325F5C7147}" type="presOf" srcId="{D2906F29-8C02-46D2-89B0-BD4333F45A8B}" destId="{FCE86F8E-B4A2-4B7C-B9FC-41CB2E8FD226}" srcOrd="0" destOrd="0" presId="urn:microsoft.com/office/officeart/2005/8/layout/hList6"/>
    <dgm:cxn modelId="{D2F41279-6150-4A77-AE14-B66842D14AA2}" srcId="{D2906F29-8C02-46D2-89B0-BD4333F45A8B}" destId="{B39B7FC1-53A6-4F7B-B312-5748AE360E05}" srcOrd="2" destOrd="0" parTransId="{8F9F9D3E-3F98-4ECB-A6D8-F0B70BCBFE07}" sibTransId="{4131CB01-29EA-42FD-97C1-6AFCC7A8FED0}"/>
    <dgm:cxn modelId="{62628FAE-E6B4-4EAC-BAC5-D14B58289E8D}" srcId="{D2906F29-8C02-46D2-89B0-BD4333F45A8B}" destId="{3B25B145-1B5E-4A13-9CA6-C7A6D2821792}" srcOrd="0" destOrd="0" parTransId="{4F1B4CE8-82F4-4937-8048-9ADFB5E55F4B}" sibTransId="{AAE17D26-9872-41B1-AE78-FDC77A73AB99}"/>
    <dgm:cxn modelId="{02895773-B738-41E7-AA6B-6EFEB7534E4A}" srcId="{D2906F29-8C02-46D2-89B0-BD4333F45A8B}" destId="{A280EFD8-7182-4D87-975F-A70523E35E1B}" srcOrd="1" destOrd="0" parTransId="{21CCE665-5E50-4C44-9484-E1DF7486BBC5}" sibTransId="{0A6BD1E3-5822-47A6-AD92-B8141771DD9B}"/>
    <dgm:cxn modelId="{694C1A5F-C3E3-4329-99CF-DC39A284C1DF}" type="presOf" srcId="{B39B7FC1-53A6-4F7B-B312-5748AE360E05}" destId="{DB22960C-C6A8-45B3-8851-710E8131920B}" srcOrd="0" destOrd="0" presId="urn:microsoft.com/office/officeart/2005/8/layout/hList6"/>
    <dgm:cxn modelId="{C19DA880-57C0-42D4-B991-C09644214291}" type="presOf" srcId="{A280EFD8-7182-4D87-975F-A70523E35E1B}" destId="{BE94A9FE-1637-42E8-AF1B-71AD42B38A2D}" srcOrd="0" destOrd="0" presId="urn:microsoft.com/office/officeart/2005/8/layout/hList6"/>
    <dgm:cxn modelId="{800B928A-2D96-401D-97E6-D4279D74F582}" type="presParOf" srcId="{FCE86F8E-B4A2-4B7C-B9FC-41CB2E8FD226}" destId="{D699E20F-7777-465D-B25B-D858BD5177B9}" srcOrd="0" destOrd="0" presId="urn:microsoft.com/office/officeart/2005/8/layout/hList6"/>
    <dgm:cxn modelId="{E75507AD-F0E3-4640-9066-136B741B2C08}" type="presParOf" srcId="{FCE86F8E-B4A2-4B7C-B9FC-41CB2E8FD226}" destId="{679D3052-D78A-4518-B68F-B7CE924B40F1}" srcOrd="1" destOrd="0" presId="urn:microsoft.com/office/officeart/2005/8/layout/hList6"/>
    <dgm:cxn modelId="{67D28F8E-949F-4B86-B19D-6315CDE6D7BC}" type="presParOf" srcId="{FCE86F8E-B4A2-4B7C-B9FC-41CB2E8FD226}" destId="{BE94A9FE-1637-42E8-AF1B-71AD42B38A2D}" srcOrd="2" destOrd="0" presId="urn:microsoft.com/office/officeart/2005/8/layout/hList6"/>
    <dgm:cxn modelId="{7CA54F20-7B2B-4C0C-9AD8-7854E44242D6}" type="presParOf" srcId="{FCE86F8E-B4A2-4B7C-B9FC-41CB2E8FD226}" destId="{63B32B92-7B65-453B-BE3A-0E15BD2A2D25}" srcOrd="3" destOrd="0" presId="urn:microsoft.com/office/officeart/2005/8/layout/hList6"/>
    <dgm:cxn modelId="{0CA5C08F-CA77-45AF-AEF0-368C2FF4CB7A}" type="presParOf" srcId="{FCE86F8E-B4A2-4B7C-B9FC-41CB2E8FD226}" destId="{DB22960C-C6A8-45B3-8851-710E8131920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462F9E-B0A9-4201-BBC8-C35050EA857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A2229B-9211-4FF7-91BC-C9A3EEAAD48D}">
      <dgm:prSet phldrT="[Текст]" custT="1"/>
      <dgm:spPr>
        <a:solidFill>
          <a:srgbClr val="FFC000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ДЕГЕНЕРАТИВНЫЕ ИЗМЕНЕНИЯ ВСЕХ ТКАНЕЙ ТАЗОБЕДРЕННОГО СУСТАВА У ДЕТЕЙ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26CE48-1A4F-4399-9512-8706666683EF}" type="parTrans" cxnId="{DE0F4DFC-CC30-4A2E-AC06-C3D299FED0F4}">
      <dgm:prSet/>
      <dgm:spPr/>
      <dgm:t>
        <a:bodyPr/>
        <a:lstStyle/>
        <a:p>
          <a:endParaRPr lang="ru-RU"/>
        </a:p>
      </dgm:t>
    </dgm:pt>
    <dgm:pt modelId="{909787D8-58D9-4F89-B14B-597164BCE8CC}" type="sibTrans" cxnId="{DE0F4DFC-CC30-4A2E-AC06-C3D299FED0F4}">
      <dgm:prSet/>
      <dgm:spPr/>
      <dgm:t>
        <a:bodyPr/>
        <a:lstStyle/>
        <a:p>
          <a:endParaRPr lang="ru-RU"/>
        </a:p>
      </dgm:t>
    </dgm:pt>
    <dgm:pt modelId="{23E79959-9D32-419E-8B87-B11D36C43A14}">
      <dgm:prSet phldrT="[Текст]" custT="1"/>
      <dgm:spPr>
        <a:solidFill>
          <a:schemeClr val="bg2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АЛЬТЕРАТИВНОЕ ВОСПАЛЕНИЕ В СУБХОНДРАЛЬНОЙ КОСТИ С ЯВЛЕНИЯМИ ДЕСТРУКЦИИ ОСТЕОНОВ И ПРЕОБЛАДАНИЯ ОСТЕОКЛАСТИЧЕСКОЙ АКТИВНОСТИ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9D2174-0008-411C-AE14-A1DB6446A6CA}" type="parTrans" cxnId="{16671890-0D14-4250-A5F5-199C42040E60}">
      <dgm:prSet/>
      <dgm:spPr/>
      <dgm:t>
        <a:bodyPr/>
        <a:lstStyle/>
        <a:p>
          <a:endParaRPr lang="ru-RU"/>
        </a:p>
      </dgm:t>
    </dgm:pt>
    <dgm:pt modelId="{07FA595C-90C2-4E7B-8561-C4864734E7F8}" type="sibTrans" cxnId="{16671890-0D14-4250-A5F5-199C42040E60}">
      <dgm:prSet/>
      <dgm:spPr/>
      <dgm:t>
        <a:bodyPr/>
        <a:lstStyle/>
        <a:p>
          <a:endParaRPr lang="ru-RU"/>
        </a:p>
      </dgm:t>
    </dgm:pt>
    <dgm:pt modelId="{7F0A0AF2-6699-462F-A7E4-8C3226ADE43B}">
      <dgm:prSet phldrT="[Текст]" custT="1"/>
      <dgm:spPr>
        <a:solidFill>
          <a:srgbClr val="CE4F3E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НАРУШЕНИЯ МИКРОЦИРКУЛЯЦИИ С УГНЕТЕНИЕМ АНГИОГЕНЕЗА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BD05D6-899B-4845-BEF9-CF9608AC4452}" type="parTrans" cxnId="{9BCDEAD7-4CFA-40A9-A8A3-BB3B2C1190E8}">
      <dgm:prSet/>
      <dgm:spPr/>
      <dgm:t>
        <a:bodyPr/>
        <a:lstStyle/>
        <a:p>
          <a:endParaRPr lang="ru-RU"/>
        </a:p>
      </dgm:t>
    </dgm:pt>
    <dgm:pt modelId="{C0B9818E-48F9-4E24-8D82-2E50B98000B1}" type="sibTrans" cxnId="{9BCDEAD7-4CFA-40A9-A8A3-BB3B2C1190E8}">
      <dgm:prSet/>
      <dgm:spPr/>
      <dgm:t>
        <a:bodyPr/>
        <a:lstStyle/>
        <a:p>
          <a:endParaRPr lang="ru-RU"/>
        </a:p>
      </dgm:t>
    </dgm:pt>
    <dgm:pt modelId="{82E90976-646C-4195-9C1E-ED33FD82A979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АЛЬТЕРАЦИЯ ГИАЛИНОВОГО ХРЯЩА С ЯВЛЕНИЯМИ ДЕСТРУКЦИИ ХОНДРОЦИТОВ И ПРЕОБЛАДАНИЯ ХОНДРОКЛАСТИЧЕСКОЙ АКТИВНОСТИ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0F07D-CA56-4380-A2D6-29918FE2385A}" type="parTrans" cxnId="{BF16E616-2D28-4D18-B7FF-D1B5E71FACB8}">
      <dgm:prSet/>
      <dgm:spPr/>
      <dgm:t>
        <a:bodyPr/>
        <a:lstStyle/>
        <a:p>
          <a:endParaRPr lang="ru-RU"/>
        </a:p>
      </dgm:t>
    </dgm:pt>
    <dgm:pt modelId="{C6FA2A9C-94F2-431A-ADE6-86994C922550}" type="sibTrans" cxnId="{BF16E616-2D28-4D18-B7FF-D1B5E71FACB8}">
      <dgm:prSet/>
      <dgm:spPr/>
      <dgm:t>
        <a:bodyPr/>
        <a:lstStyle/>
        <a:p>
          <a:endParaRPr lang="ru-RU"/>
        </a:p>
      </dgm:t>
    </dgm:pt>
    <dgm:pt modelId="{B934ABF6-520E-45DF-A38D-9D72E21166F3}">
      <dgm:prSet phldrT="[Текст]" custT="1"/>
      <dgm:spPr>
        <a:solidFill>
          <a:srgbClr val="9CF49A"/>
        </a:solidFill>
        <a:ln>
          <a:solidFill>
            <a:srgbClr val="2AE725"/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ЦИТОКИН-ИНДУЦИРОВАННЫЙ ВОСПАЛИТЕЛЬНЫЙ</a:t>
          </a:r>
        </a:p>
        <a:p>
          <a:pPr algn="ctr">
            <a:lnSpc>
              <a:spcPct val="100000"/>
            </a:lnSpc>
          </a:pPr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ЛОКАЛЬНЫЙ ОТВЕТ В ПОЛОСТИ СУСТАВА С ИСХОДОМ В ГИПОКСИКО-ИШЕМИЧЕСКОЕ ПОРАЖЕНИЕ</a:t>
          </a:r>
        </a:p>
        <a:p>
          <a:pPr algn="ctr">
            <a:lnSpc>
              <a:spcPct val="100000"/>
            </a:lnSpc>
          </a:pPr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СТРУКТУР, ИНИЦИИРОВАННЫЙ КЛЕТОЧНЫЙ АПОПТОЗ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0998C2-3D47-4DD6-BFD2-499DC3B57E4D}" type="parTrans" cxnId="{BA49AF91-B329-407B-AC09-DCB2FB12E0D7}">
      <dgm:prSet/>
      <dgm:spPr/>
      <dgm:t>
        <a:bodyPr/>
        <a:lstStyle/>
        <a:p>
          <a:endParaRPr lang="ru-RU"/>
        </a:p>
      </dgm:t>
    </dgm:pt>
    <dgm:pt modelId="{A684B130-3A77-4559-9CC2-B44286817B9D}" type="sibTrans" cxnId="{BA49AF91-B329-407B-AC09-DCB2FB12E0D7}">
      <dgm:prSet/>
      <dgm:spPr/>
      <dgm:t>
        <a:bodyPr/>
        <a:lstStyle/>
        <a:p>
          <a:endParaRPr lang="ru-RU"/>
        </a:p>
      </dgm:t>
    </dgm:pt>
    <dgm:pt modelId="{C2D6928C-583C-4394-9361-DA12A5F2C2E4}" type="pres">
      <dgm:prSet presAssocID="{01462F9E-B0A9-4201-BBC8-C35050EA857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EE937C-3375-493F-A25A-551E0AA96CF9}" type="pres">
      <dgm:prSet presAssocID="{01462F9E-B0A9-4201-BBC8-C35050EA8574}" presName="matrix" presStyleCnt="0"/>
      <dgm:spPr/>
    </dgm:pt>
    <dgm:pt modelId="{9618482C-1B4D-4137-8E2E-8A1C2DA4510E}" type="pres">
      <dgm:prSet presAssocID="{01462F9E-B0A9-4201-BBC8-C35050EA8574}" presName="tile1" presStyleLbl="node1" presStyleIdx="0" presStyleCnt="4"/>
      <dgm:spPr/>
      <dgm:t>
        <a:bodyPr/>
        <a:lstStyle/>
        <a:p>
          <a:endParaRPr lang="ru-RU"/>
        </a:p>
      </dgm:t>
    </dgm:pt>
    <dgm:pt modelId="{77E4C56D-8C7A-4978-A078-58E9D2D527D9}" type="pres">
      <dgm:prSet presAssocID="{01462F9E-B0A9-4201-BBC8-C35050EA85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4A6A6-8BC2-44F1-8604-02264FB849E4}" type="pres">
      <dgm:prSet presAssocID="{01462F9E-B0A9-4201-BBC8-C35050EA8574}" presName="tile2" presStyleLbl="node1" presStyleIdx="1" presStyleCnt="4"/>
      <dgm:spPr/>
      <dgm:t>
        <a:bodyPr/>
        <a:lstStyle/>
        <a:p>
          <a:endParaRPr lang="ru-RU"/>
        </a:p>
      </dgm:t>
    </dgm:pt>
    <dgm:pt modelId="{5B97ADFF-20FB-4315-8F12-722598B21E39}" type="pres">
      <dgm:prSet presAssocID="{01462F9E-B0A9-4201-BBC8-C35050EA85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9B8C4-1A76-40F7-977E-C7D04F336D8D}" type="pres">
      <dgm:prSet presAssocID="{01462F9E-B0A9-4201-BBC8-C35050EA8574}" presName="tile3" presStyleLbl="node1" presStyleIdx="2" presStyleCnt="4"/>
      <dgm:spPr/>
      <dgm:t>
        <a:bodyPr/>
        <a:lstStyle/>
        <a:p>
          <a:endParaRPr lang="ru-RU"/>
        </a:p>
      </dgm:t>
    </dgm:pt>
    <dgm:pt modelId="{DD37C623-88B5-4DF4-846B-F946ED2C46E5}" type="pres">
      <dgm:prSet presAssocID="{01462F9E-B0A9-4201-BBC8-C35050EA85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DDE0A-57A3-418D-85A8-722009DBDF78}" type="pres">
      <dgm:prSet presAssocID="{01462F9E-B0A9-4201-BBC8-C35050EA8574}" presName="tile4" presStyleLbl="node1" presStyleIdx="3" presStyleCnt="4"/>
      <dgm:spPr/>
      <dgm:t>
        <a:bodyPr/>
        <a:lstStyle/>
        <a:p>
          <a:endParaRPr lang="ru-RU"/>
        </a:p>
      </dgm:t>
    </dgm:pt>
    <dgm:pt modelId="{E6FC6C87-F3FA-49D3-86A9-FB4ED5D6BF89}" type="pres">
      <dgm:prSet presAssocID="{01462F9E-B0A9-4201-BBC8-C35050EA85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5E64C-1536-4DFE-8EAB-26DD17CCC02D}" type="pres">
      <dgm:prSet presAssocID="{01462F9E-B0A9-4201-BBC8-C35050EA857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79800-149D-4544-A2DC-47C18C8543C7}" type="presOf" srcId="{B934ABF6-520E-45DF-A38D-9D72E21166F3}" destId="{E6FC6C87-F3FA-49D3-86A9-FB4ED5D6BF89}" srcOrd="1" destOrd="0" presId="urn:microsoft.com/office/officeart/2005/8/layout/matrix1"/>
    <dgm:cxn modelId="{40DBDFAA-0F44-4A6D-A74C-75341C813E72}" type="presOf" srcId="{82E90976-646C-4195-9C1E-ED33FD82A979}" destId="{C999B8C4-1A76-40F7-977E-C7D04F336D8D}" srcOrd="0" destOrd="0" presId="urn:microsoft.com/office/officeart/2005/8/layout/matrix1"/>
    <dgm:cxn modelId="{508AC288-C976-448C-8EF8-ADC5A9451449}" type="presOf" srcId="{61A2229B-9211-4FF7-91BC-C9A3EEAAD48D}" destId="{05E5E64C-1536-4DFE-8EAB-26DD17CCC02D}" srcOrd="0" destOrd="0" presId="urn:microsoft.com/office/officeart/2005/8/layout/matrix1"/>
    <dgm:cxn modelId="{8818CB1C-D8DF-4537-847E-1B2D04AE5931}" type="presOf" srcId="{23E79959-9D32-419E-8B87-B11D36C43A14}" destId="{9618482C-1B4D-4137-8E2E-8A1C2DA4510E}" srcOrd="0" destOrd="0" presId="urn:microsoft.com/office/officeart/2005/8/layout/matrix1"/>
    <dgm:cxn modelId="{BF16E616-2D28-4D18-B7FF-D1B5E71FACB8}" srcId="{61A2229B-9211-4FF7-91BC-C9A3EEAAD48D}" destId="{82E90976-646C-4195-9C1E-ED33FD82A979}" srcOrd="2" destOrd="0" parTransId="{75B0F07D-CA56-4380-A2D6-29918FE2385A}" sibTransId="{C6FA2A9C-94F2-431A-ADE6-86994C922550}"/>
    <dgm:cxn modelId="{9BCDEAD7-4CFA-40A9-A8A3-BB3B2C1190E8}" srcId="{61A2229B-9211-4FF7-91BC-C9A3EEAAD48D}" destId="{7F0A0AF2-6699-462F-A7E4-8C3226ADE43B}" srcOrd="1" destOrd="0" parTransId="{1CBD05D6-899B-4845-BEF9-CF9608AC4452}" sibTransId="{C0B9818E-48F9-4E24-8D82-2E50B98000B1}"/>
    <dgm:cxn modelId="{DE0F4DFC-CC30-4A2E-AC06-C3D299FED0F4}" srcId="{01462F9E-B0A9-4201-BBC8-C35050EA8574}" destId="{61A2229B-9211-4FF7-91BC-C9A3EEAAD48D}" srcOrd="0" destOrd="0" parTransId="{7B26CE48-1A4F-4399-9512-8706666683EF}" sibTransId="{909787D8-58D9-4F89-B14B-597164BCE8CC}"/>
    <dgm:cxn modelId="{BA49AF91-B329-407B-AC09-DCB2FB12E0D7}" srcId="{61A2229B-9211-4FF7-91BC-C9A3EEAAD48D}" destId="{B934ABF6-520E-45DF-A38D-9D72E21166F3}" srcOrd="3" destOrd="0" parTransId="{690998C2-3D47-4DD6-BFD2-499DC3B57E4D}" sibTransId="{A684B130-3A77-4559-9CC2-B44286817B9D}"/>
    <dgm:cxn modelId="{E5218D41-017B-4B4F-91CC-376FD3C4BFC1}" type="presOf" srcId="{23E79959-9D32-419E-8B87-B11D36C43A14}" destId="{77E4C56D-8C7A-4978-A078-58E9D2D527D9}" srcOrd="1" destOrd="0" presId="urn:microsoft.com/office/officeart/2005/8/layout/matrix1"/>
    <dgm:cxn modelId="{691EB34A-4FF2-4507-9562-4AEE5ABA931A}" type="presOf" srcId="{82E90976-646C-4195-9C1E-ED33FD82A979}" destId="{DD37C623-88B5-4DF4-846B-F946ED2C46E5}" srcOrd="1" destOrd="0" presId="urn:microsoft.com/office/officeart/2005/8/layout/matrix1"/>
    <dgm:cxn modelId="{16671890-0D14-4250-A5F5-199C42040E60}" srcId="{61A2229B-9211-4FF7-91BC-C9A3EEAAD48D}" destId="{23E79959-9D32-419E-8B87-B11D36C43A14}" srcOrd="0" destOrd="0" parTransId="{E49D2174-0008-411C-AE14-A1DB6446A6CA}" sibTransId="{07FA595C-90C2-4E7B-8561-C4864734E7F8}"/>
    <dgm:cxn modelId="{4477A8B2-C20E-42DD-81B4-4DC1CEBA435E}" type="presOf" srcId="{B934ABF6-520E-45DF-A38D-9D72E21166F3}" destId="{266DDE0A-57A3-418D-85A8-722009DBDF78}" srcOrd="0" destOrd="0" presId="urn:microsoft.com/office/officeart/2005/8/layout/matrix1"/>
    <dgm:cxn modelId="{06B41C6A-2914-409B-B290-7ED7B9742CF7}" type="presOf" srcId="{7F0A0AF2-6699-462F-A7E4-8C3226ADE43B}" destId="{2C54A6A6-8BC2-44F1-8604-02264FB849E4}" srcOrd="0" destOrd="0" presId="urn:microsoft.com/office/officeart/2005/8/layout/matrix1"/>
    <dgm:cxn modelId="{3770DFAE-0A81-45A7-B973-0B90E62C3240}" type="presOf" srcId="{01462F9E-B0A9-4201-BBC8-C35050EA8574}" destId="{C2D6928C-583C-4394-9361-DA12A5F2C2E4}" srcOrd="0" destOrd="0" presId="urn:microsoft.com/office/officeart/2005/8/layout/matrix1"/>
    <dgm:cxn modelId="{B4510761-7A8F-4FE7-BC3E-D29EC97AAFD9}" type="presOf" srcId="{7F0A0AF2-6699-462F-A7E4-8C3226ADE43B}" destId="{5B97ADFF-20FB-4315-8F12-722598B21E39}" srcOrd="1" destOrd="0" presId="urn:microsoft.com/office/officeart/2005/8/layout/matrix1"/>
    <dgm:cxn modelId="{67E60D8E-F385-4CD8-A45D-4D64385CFA87}" type="presParOf" srcId="{C2D6928C-583C-4394-9361-DA12A5F2C2E4}" destId="{28EE937C-3375-493F-A25A-551E0AA96CF9}" srcOrd="0" destOrd="0" presId="urn:microsoft.com/office/officeart/2005/8/layout/matrix1"/>
    <dgm:cxn modelId="{F1D6D008-275F-403A-9CE0-D0E17DBC3F42}" type="presParOf" srcId="{28EE937C-3375-493F-A25A-551E0AA96CF9}" destId="{9618482C-1B4D-4137-8E2E-8A1C2DA4510E}" srcOrd="0" destOrd="0" presId="urn:microsoft.com/office/officeart/2005/8/layout/matrix1"/>
    <dgm:cxn modelId="{EC998096-4DF7-40A4-B122-AA46CBBD61CB}" type="presParOf" srcId="{28EE937C-3375-493F-A25A-551E0AA96CF9}" destId="{77E4C56D-8C7A-4978-A078-58E9D2D527D9}" srcOrd="1" destOrd="0" presId="urn:microsoft.com/office/officeart/2005/8/layout/matrix1"/>
    <dgm:cxn modelId="{32125C3D-AF8C-447E-B5EF-1BDE1B042497}" type="presParOf" srcId="{28EE937C-3375-493F-A25A-551E0AA96CF9}" destId="{2C54A6A6-8BC2-44F1-8604-02264FB849E4}" srcOrd="2" destOrd="0" presId="urn:microsoft.com/office/officeart/2005/8/layout/matrix1"/>
    <dgm:cxn modelId="{2C51B8DB-7366-4F99-8056-92FE4DF5DCD7}" type="presParOf" srcId="{28EE937C-3375-493F-A25A-551E0AA96CF9}" destId="{5B97ADFF-20FB-4315-8F12-722598B21E39}" srcOrd="3" destOrd="0" presId="urn:microsoft.com/office/officeart/2005/8/layout/matrix1"/>
    <dgm:cxn modelId="{2126C2C9-F9C5-4AA8-91D0-D6F35234358A}" type="presParOf" srcId="{28EE937C-3375-493F-A25A-551E0AA96CF9}" destId="{C999B8C4-1A76-40F7-977E-C7D04F336D8D}" srcOrd="4" destOrd="0" presId="urn:microsoft.com/office/officeart/2005/8/layout/matrix1"/>
    <dgm:cxn modelId="{156AB430-796A-4D07-B875-FDA8407CF56F}" type="presParOf" srcId="{28EE937C-3375-493F-A25A-551E0AA96CF9}" destId="{DD37C623-88B5-4DF4-846B-F946ED2C46E5}" srcOrd="5" destOrd="0" presId="urn:microsoft.com/office/officeart/2005/8/layout/matrix1"/>
    <dgm:cxn modelId="{4E304282-5BCD-4CE5-A6F2-C821E1450FE6}" type="presParOf" srcId="{28EE937C-3375-493F-A25A-551E0AA96CF9}" destId="{266DDE0A-57A3-418D-85A8-722009DBDF78}" srcOrd="6" destOrd="0" presId="urn:microsoft.com/office/officeart/2005/8/layout/matrix1"/>
    <dgm:cxn modelId="{886530D6-1FA0-4A12-82E0-CAC802F01555}" type="presParOf" srcId="{28EE937C-3375-493F-A25A-551E0AA96CF9}" destId="{E6FC6C87-F3FA-49D3-86A9-FB4ED5D6BF89}" srcOrd="7" destOrd="0" presId="urn:microsoft.com/office/officeart/2005/8/layout/matrix1"/>
    <dgm:cxn modelId="{0BEC1784-5165-46D5-B30B-071B7500F726}" type="presParOf" srcId="{C2D6928C-583C-4394-9361-DA12A5F2C2E4}" destId="{05E5E64C-1536-4DFE-8EAB-26DD17CCC02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9E20F-7777-465D-B25B-D858BD5177B9}">
      <dsp:nvSpPr>
        <dsp:cNvPr id="0" name=""/>
        <dsp:cNvSpPr/>
      </dsp:nvSpPr>
      <dsp:spPr>
        <a:xfrm rot="16200000">
          <a:off x="-185629" y="198547"/>
          <a:ext cx="2873622" cy="2499000"/>
        </a:xfrm>
        <a:prstGeom prst="flowChartManualOperati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Болезни с  генетической/врожденной предрасположенностью  — дисплазия тазобедренных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суставов (подвывих, вывих)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1682" y="585960"/>
        <a:ext cx="2499000" cy="1724174"/>
      </dsp:txXfrm>
    </dsp:sp>
    <dsp:sp modelId="{BE94A9FE-1637-42E8-AF1B-71AD42B38A2D}">
      <dsp:nvSpPr>
        <dsp:cNvPr id="0" name=""/>
        <dsp:cNvSpPr/>
      </dsp:nvSpPr>
      <dsp:spPr>
        <a:xfrm rot="16200000">
          <a:off x="2540287" y="154435"/>
          <a:ext cx="2896096" cy="2587224"/>
        </a:xfrm>
        <a:prstGeom prst="flowChartManualOperati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Болезни, приобретенные в  период роста,  —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болезнь </a:t>
          </a:r>
          <a:r>
            <a:rPr lang="ru-RU" sz="14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Легга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Кальве – </a:t>
          </a:r>
          <a:r>
            <a:rPr lang="ru-RU" sz="14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Пертеса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(БЛКП), </a:t>
          </a:r>
          <a:r>
            <a:rPr lang="ru-RU" sz="14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варусная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деформация шейки бедра (</a:t>
          </a:r>
          <a:r>
            <a:rPr lang="ru-RU" sz="14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coxa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vara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694723" y="579218"/>
        <a:ext cx="2587224" cy="1737658"/>
      </dsp:txXfrm>
    </dsp:sp>
    <dsp:sp modelId="{DB22960C-C6A8-45B3-8851-710E8131920B}">
      <dsp:nvSpPr>
        <dsp:cNvPr id="0" name=""/>
        <dsp:cNvSpPr/>
      </dsp:nvSpPr>
      <dsp:spPr>
        <a:xfrm rot="16200000">
          <a:off x="5321554" y="154435"/>
          <a:ext cx="2896096" cy="2587224"/>
        </a:xfrm>
        <a:prstGeom prst="flowChartManualOperati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Болезни травматической природы  — юношеский </a:t>
          </a:r>
          <a:r>
            <a:rPr lang="ru-RU" sz="14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эпифизеолиз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головки бедренной кости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(ЮЭГБК)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475990" y="579218"/>
        <a:ext cx="2587224" cy="1737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8482C-1B4D-4137-8E2E-8A1C2DA4510E}">
      <dsp:nvSpPr>
        <dsp:cNvPr id="0" name=""/>
        <dsp:cNvSpPr/>
      </dsp:nvSpPr>
      <dsp:spPr>
        <a:xfrm rot="16200000">
          <a:off x="1208881" y="-1208881"/>
          <a:ext cx="1697037" cy="4114800"/>
        </a:xfrm>
        <a:prstGeom prst="round1Rect">
          <a:avLst/>
        </a:prstGeom>
        <a:solidFill>
          <a:schemeClr val="bg2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АЛЬТЕРАТИВНОЕ ВОСПАЛЕНИЕ В СУБХОНДРАЛЬНОЙ КОСТИ С ЯВЛЕНИЯМИ ДЕСТРУКЦИИ ОСТЕОНОВ И ПРЕОБЛАДАНИЯ ОСТЕОКЛАСТИЧЕСКОЙ АКТИВНОСТИ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" y="1"/>
        <a:ext cx="4114800" cy="1272778"/>
      </dsp:txXfrm>
    </dsp:sp>
    <dsp:sp modelId="{2C54A6A6-8BC2-44F1-8604-02264FB849E4}">
      <dsp:nvSpPr>
        <dsp:cNvPr id="0" name=""/>
        <dsp:cNvSpPr/>
      </dsp:nvSpPr>
      <dsp:spPr>
        <a:xfrm>
          <a:off x="4114800" y="0"/>
          <a:ext cx="4114800" cy="1697037"/>
        </a:xfrm>
        <a:prstGeom prst="round1Rect">
          <a:avLst/>
        </a:prstGeom>
        <a:solidFill>
          <a:srgbClr val="CE4F3E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НАРУШЕНИЯ МИКРОЦИРКУЛЯЦИИ С УГНЕТЕНИЕМ АНГИОГЕНЕЗА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0" y="0"/>
        <a:ext cx="4114800" cy="1272778"/>
      </dsp:txXfrm>
    </dsp:sp>
    <dsp:sp modelId="{C999B8C4-1A76-40F7-977E-C7D04F336D8D}">
      <dsp:nvSpPr>
        <dsp:cNvPr id="0" name=""/>
        <dsp:cNvSpPr/>
      </dsp:nvSpPr>
      <dsp:spPr>
        <a:xfrm rot="10800000">
          <a:off x="0" y="1697037"/>
          <a:ext cx="4114800" cy="1697037"/>
        </a:xfrm>
        <a:prstGeom prst="round1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АЛЬТЕРАЦИЯ ГИАЛИНОВОГО ХРЯЩА С ЯВЛЕНИЯМИ ДЕСТРУКЦИИ ХОНДРОЦИТОВ И ПРЕОБЛАДАНИЯ ХОНДРОКЛАСТИЧЕСКОЙ АКТИВНОСТИ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121296"/>
        <a:ext cx="4114800" cy="1272778"/>
      </dsp:txXfrm>
    </dsp:sp>
    <dsp:sp modelId="{266DDE0A-57A3-418D-85A8-722009DBDF78}">
      <dsp:nvSpPr>
        <dsp:cNvPr id="0" name=""/>
        <dsp:cNvSpPr/>
      </dsp:nvSpPr>
      <dsp:spPr>
        <a:xfrm rot="5400000">
          <a:off x="5323681" y="488156"/>
          <a:ext cx="1697037" cy="4114800"/>
        </a:xfrm>
        <a:prstGeom prst="round1Rect">
          <a:avLst/>
        </a:prstGeom>
        <a:solidFill>
          <a:srgbClr val="9CF49A"/>
        </a:solidFill>
        <a:ln w="25400" cap="flat" cmpd="sng" algn="ctr">
          <a:solidFill>
            <a:srgbClr val="2AE7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ЦИТОКИН-ИНДУЦИРОВАННЫЙ ВОСПАЛИТЕЛЬНЫЙ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ЛОКАЛЬНЫЙ ОТВЕТ В ПОЛОСТИ СУСТАВА С ИСХОДОМ В ГИПОКСИКО-ИШЕМИЧЕСКОЕ ПОРАЖЕНИЕ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СТРУКТУР, ИНИЦИИРОВАННЫЙ КЛЕТОЧНЫЙ АПОПТОЗ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114799" y="2121296"/>
        <a:ext cx="4114800" cy="1272778"/>
      </dsp:txXfrm>
    </dsp:sp>
    <dsp:sp modelId="{05E5E64C-1536-4DFE-8EAB-26DD17CCC02D}">
      <dsp:nvSpPr>
        <dsp:cNvPr id="0" name=""/>
        <dsp:cNvSpPr/>
      </dsp:nvSpPr>
      <dsp:spPr>
        <a:xfrm>
          <a:off x="2880359" y="1272778"/>
          <a:ext cx="2468880" cy="84851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ДЕГЕНЕРАТИВНЫЕ ИЗМЕНЕНИЯ ВСЕХ ТКАНЕЙ ТАЗОБЕДРЕННОГО СУСТАВА У ДЕТЕЙ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1780" y="1314199"/>
        <a:ext cx="2386038" cy="765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83518"/>
            <a:ext cx="7772400" cy="27363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АСПЕКТЫ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ПАТОГЕНЕЗА ДЕГЕНЕРАТИВНЫХ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ЗАБОЛЕВАНИЙ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ТАЗОБЕДРЕННОГО СУСТАВА ДЕТСКОГО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ВОЗРАСТА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ДЗТС)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МЕТОДОМ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ОЦЕНКИ СПЕЦИФИЧНЫХ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БИОМАРКЕРОВ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Сертакова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И.А.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Норкин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О.Л. Морозова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787774"/>
            <a:ext cx="6688832" cy="144016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к.м.н.,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инновационных проектов в травматологии и ортопедии НИИТОН СГМУ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Сертакова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4795" y="429994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Саратов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Сертакова\лого нов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1" y="0"/>
            <a:ext cx="1105839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1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Сертакова\лого нов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1" y="0"/>
            <a:ext cx="1105839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lymama.info/wp-content/uploads/2012/12/%D1%80%D0%B5%D0%B1%D0%B5%D0%BD%D0%BE%D0%BA-%D0%B2-1-%D0%B3%D0%BE%D0%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87599"/>
            <a:ext cx="6993979" cy="357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158" y="349771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4850"/>
            <a:ext cx="4679057" cy="138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94206321"/>
              </p:ext>
            </p:extLst>
          </p:nvPr>
        </p:nvGraphicFramePr>
        <p:xfrm>
          <a:off x="539552" y="1779662"/>
          <a:ext cx="8064896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23528" y="411510"/>
            <a:ext cx="3600400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Оптимальная классификация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ДЗТС 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Сертакова\лого ново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1" y="0"/>
            <a:ext cx="1105839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6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86029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043608" y="399939"/>
            <a:ext cx="6840760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Возможные условия возникновения дегенеративных изменений тазобедренного сустава у детей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0148" y="17025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0148" y="372387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Сертакова\лого ново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1" y="0"/>
            <a:ext cx="1105839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3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399938"/>
            <a:ext cx="7344816" cy="13797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диагностические возможности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специфических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биомаркеров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дегенеративных заболеваний тазобедренного сустава у детей,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отражающих процессы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синтеза и деградации костной и хрящевой тканей, а также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микроциркуляторного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русла 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гипоксии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2283718"/>
            <a:ext cx="2880320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пациентов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ДЗТС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6,2±0,5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вариационный ряд: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4-12 лет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лечения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281436"/>
            <a:ext cx="2880320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пациентов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контрольной группы, сопоставимых по полу и возрасту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651870"/>
            <a:ext cx="4926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 пациентов с дисплазией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35 пациентов с болезнью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Легг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-Кальве-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Пертеса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 пациентов с юношеским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эпифизеолизом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головки бедра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Сертакова\лого нов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1" y="0"/>
            <a:ext cx="1105839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6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17953" y="272722"/>
            <a:ext cx="5596390" cy="1814802"/>
            <a:chOff x="813740" y="2017810"/>
            <a:chExt cx="7401597" cy="2625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4371" b="13751"/>
            <a:stretch>
              <a:fillRect/>
            </a:stretch>
          </p:blipFill>
          <p:spPr bwMode="auto">
            <a:xfrm>
              <a:off x="2214546" y="2143116"/>
              <a:ext cx="1872208" cy="15370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001" t="23907" r="8876"/>
            <a:stretch>
              <a:fillRect/>
            </a:stretch>
          </p:blipFill>
          <p:spPr bwMode="auto">
            <a:xfrm>
              <a:off x="4338306" y="2143116"/>
              <a:ext cx="2448272" cy="15121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817217" y="2463098"/>
              <a:ext cx="733394" cy="931670"/>
            </a:xfrm>
            <a:prstGeom prst="can">
              <a:avLst>
                <a:gd name="adj" fmla="val 38289"/>
              </a:avLst>
            </a:prstGeom>
            <a:solidFill>
              <a:srgbClr val="FFFF00"/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3740" y="2017810"/>
              <a:ext cx="804832" cy="445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моча</a:t>
              </a:r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7500958" y="2357430"/>
              <a:ext cx="714379" cy="931669"/>
            </a:xfrm>
            <a:prstGeom prst="can">
              <a:avLst>
                <a:gd name="adj" fmla="val 38289"/>
              </a:avLst>
            </a:prstGeom>
            <a:solidFill>
              <a:srgbClr val="C00000"/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1571604" y="2643182"/>
              <a:ext cx="571504" cy="285752"/>
            </a:xfrm>
            <a:prstGeom prst="rightArrow">
              <a:avLst>
                <a:gd name="adj1" fmla="val 50000"/>
                <a:gd name="adj2" fmla="val 103333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 rot="10800000">
              <a:off x="6858016" y="2643182"/>
              <a:ext cx="571504" cy="285752"/>
            </a:xfrm>
            <a:prstGeom prst="rightArrow">
              <a:avLst>
                <a:gd name="adj1" fmla="val 50000"/>
                <a:gd name="adj2" fmla="val 96222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 rot="5400000">
              <a:off x="2607455" y="4036223"/>
              <a:ext cx="928694" cy="285752"/>
            </a:xfrm>
            <a:prstGeom prst="rightArrow">
              <a:avLst>
                <a:gd name="adj1" fmla="val 50000"/>
                <a:gd name="adj2" fmla="val 15311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 rot="5400000">
              <a:off x="5107785" y="4036223"/>
              <a:ext cx="928694" cy="285752"/>
            </a:xfrm>
            <a:prstGeom prst="rightArrow">
              <a:avLst>
                <a:gd name="adj1" fmla="val 50000"/>
                <a:gd name="adj2" fmla="val 15311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26644" y="272722"/>
            <a:ext cx="657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кровь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Picture 2" descr="C:\Users\USER\Desktop\Сертакова\лого ново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1" y="0"/>
            <a:ext cx="1105839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9512" y="2211711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Методика исследования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качестве показателей костного метаболизма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методом твердофазного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иммуноферментного анализа будет изучено содержание в сыворотке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крови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пропептида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человеческого коллагена I типа (P1NP)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 моче – продукты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распада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Cross-links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качестве показателей метаболизма хряща методом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твердофазного иммуноферментного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анализа будет изучено содержание в сыворотке крови уровня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N-терминальный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пропептид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проколлагена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IIА типа (PIIANP)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агрекана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 моче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С-концевые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телопептиды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коллагена II типа (CTX-II)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Цитокиновый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профиль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пациентов будет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оценен также методом твердофазного иммуноферментного анализа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путем определения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фактора роста фибробластов (FGF)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фактора роста эндотелия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сосудов 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VEGF)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микропланшетный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ридер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Epochtm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Biotec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США). Изучение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биомаркеров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биологических жидкостях методом масс-спектрометрии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оценки результатов использован метод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логистической регрессии с оценкой специфичных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критерие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Акаике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Шварца.</a:t>
            </a:r>
          </a:p>
          <a:p>
            <a:pPr algn="just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89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Сертакова\лого нов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1" y="0"/>
            <a:ext cx="1105839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67573831"/>
              </p:ext>
            </p:extLst>
          </p:nvPr>
        </p:nvGraphicFramePr>
        <p:xfrm>
          <a:off x="323528" y="1419622"/>
          <a:ext cx="4968552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55576" y="159482"/>
            <a:ext cx="698477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специфических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биомаркеров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ремоделирования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хрящевой, костной ткани и состояния микроциркуляции при дисплазии тазобедренных суставов (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=100)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79" y="1419622"/>
            <a:ext cx="3672407" cy="30963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данной категории пациентов превалировала альтерация гиалинового хряща (сигнальные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биомаркеры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отличаются от нормы более, чем 2 раза).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Субхондральная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кость также подвержена дегенерации, но пороговые значения ниже, чем у показателей хряща.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Индикаторы гипоксии и расстройства микроциркуляции  повышены в 2-2,5 раза, что отражает концепцию цитокин-индуцированного воспалительного ответа при ДЗТС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2416" y="4587974"/>
            <a:ext cx="3744416" cy="48605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Для визуального восприятия уровни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биомаркеров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представлены в процентном соотношении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0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Сертакова\лого нов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1" y="0"/>
            <a:ext cx="1105839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49412478"/>
              </p:ext>
            </p:extLst>
          </p:nvPr>
        </p:nvGraphicFramePr>
        <p:xfrm>
          <a:off x="323528" y="1419622"/>
          <a:ext cx="4968552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55576" y="159482"/>
            <a:ext cx="698477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специфических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биомаркеров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ремоделирования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хрящевой, костной ткани и состояния микроциркуляции при болезни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Легг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-Кальве-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Пертеса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=35)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1419622"/>
            <a:ext cx="3600398" cy="29523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данной категории пациентов превалировали расстройства гемодинамики с явлениями острой ишемии и гипоксии (индикаторные маркеры были выше в (6-10 раз) на фоне прогрессирующего разрушения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субхондральной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кости.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Маркеры хрящевой ткани также свидетельствовали о повреждении хряща, но в меньшей степени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2416" y="4587974"/>
            <a:ext cx="3744416" cy="48605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Для визуального восприятия уровни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биомаркеров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представлены в процентном соотношении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4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Сертакова\лого нов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1" y="0"/>
            <a:ext cx="1105839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38240381"/>
              </p:ext>
            </p:extLst>
          </p:nvPr>
        </p:nvGraphicFramePr>
        <p:xfrm>
          <a:off x="323528" y="1419622"/>
          <a:ext cx="4968552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55576" y="159482"/>
            <a:ext cx="698477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специфических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биомаркеров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ремоделирования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хрящевой, костной ткани и состояния микроциркуляции при юношеском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эпифизеолизе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головки бедра (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=15)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79" y="1419622"/>
            <a:ext cx="3672407" cy="28083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данной категории пациентов превалировали явления повреждения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субхондральной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кости с расстройствами микроциркуляции средней степени тяжести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биомаркеров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повреждения хрящевой ткани умеренно повышены.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2416" y="4587974"/>
            <a:ext cx="3744416" cy="48605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Для визуального восприятия уровни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биомаркеров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представлены в процентном соотношении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5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Сертакова\лого нов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61" y="0"/>
            <a:ext cx="1105839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75656" y="2643758"/>
            <a:ext cx="7488832" cy="23042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специфических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биомаркеров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отражающих процессы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ремоделирования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костной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хрящевой ткани, состояние микроциркуляторного русла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представляется потенциальным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плане совокупной диагностики проявлений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ДДЗ 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диагностических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критериев позволит обнаружить не только альтерацию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тканей тазобедренного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сустава в доклинической стадии, но и персонализировать лечение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каждого ребенка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проводить своевременную профилактику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осложнений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42181"/>
            <a:ext cx="7704856" cy="227682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детей с ДДЗ наиболее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значимыми индикаторами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поражения сустава являлись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биомаркеры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метаболизма хрящевой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ткани для оценки общих изменений.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продуктов CTX-II 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агрекана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превышал показатели контрольной группы более,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чем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1,5-2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раза, содержание PIIANP в исследуемых группах было достоверно понижено.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цитокинов значимо отличались от показателей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контрольной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группы, отмечали повышение VEGF/FGF более, чем в 1,5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раза особенно при явлениях первичного асептического некроза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головки бедра.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тяжесть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патологического процесса по клиническому и инструментальному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обследованиям не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соответствовала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цитокиновому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профилю пациента.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78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657</Words>
  <Application>Microsoft Office PowerPoint</Application>
  <PresentationFormat>Экран (16:9)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АСПЕКТЫ ПАТОГЕНЕЗА ДЕГЕНЕРАТИВНЫХ  ЗАБОЛЕВАНИЙ ТАЗОБЕДРЕННОГО СУСТАВА ДЕТСКОГО ВОЗРАСТА (ДЗТС) МЕТОДОМ ОЦЕНКИ СПЕЦИФИЧНЫХ БИОМАРКЕРОВ А.В. Сертакова, И.А. Норкин, О.Л. Морозова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АСПЕКТЫ ПАТОГЕНЕЗА ДЕГЕНЕРАТИВНЫХ ДИСТРОФИЧЕСКИХ ЗАБОЛЕВАНИЙ ДЕТСКОГО ВОЗРАСТА (ДДЗ) МЕТОДОМ ОЦЕНКИ СПЕЦИФИЧНЫХ БИОМАРКЕРОВ</dc:title>
  <dc:creator>user</dc:creator>
  <cp:lastModifiedBy>User145</cp:lastModifiedBy>
  <cp:revision>43</cp:revision>
  <dcterms:created xsi:type="dcterms:W3CDTF">2019-09-09T06:51:27Z</dcterms:created>
  <dcterms:modified xsi:type="dcterms:W3CDTF">2020-04-30T05:01:34Z</dcterms:modified>
</cp:coreProperties>
</file>